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35" d="100"/>
          <a:sy n="135" d="100"/>
        </p:scale>
        <p:origin x="30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6A2517-D195-415F-A645-83A33951937D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8A045-B0A7-4DB4-8736-4BFED7723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58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1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13635048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10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1293083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11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6807028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12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6246626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13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0055911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14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1672053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15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6961391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16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29325775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17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42384732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18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23103067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19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1402801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2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2778942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3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2569680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4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2969306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5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30644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6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151673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7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989704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 dirty="0"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8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12946659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1 Slayt Görüntüsü Yer Tutucusu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3" name="2 Not Yer Tutucusu"/>
          <p:cNvSpPr>
            <a:spLocks noGrp="1"/>
          </p:cNvSpPr>
          <p:nvPr>
            <p:ph type="body" idx="3"/>
          </p:nvPr>
        </p:nvSpPr>
        <p:spPr bwMode="auto">
          <a:xfrm>
            <a:off x="685800" y="4343400"/>
            <a:ext cx="5486400" cy="4114800"/>
          </a:xfrm>
          <a:noFill/>
          <a:ln>
            <a:miter lim="800000"/>
          </a:ln>
        </p:spPr>
        <p:txBody>
          <a:bodyPr vert="horz" wrap="square" lIns="91440" tIns="45720" rIns="91440" bIns="45720" anchor="t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/>
          </a:p>
        </p:txBody>
      </p:sp>
      <p:sp>
        <p:nvSpPr>
          <p:cNvPr id="15364" name="3 Slayt Numarası Yer Tutucusu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/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tr-TR" altLang="en-US" sz="1800" b="0" i="0" u="none" baseline="0">
                <a:solidFill>
                  <a:schemeClr val="tx1"/>
                </a:solidFill>
                <a:effectLst/>
                <a:latin typeface="Garamond" pitchFamily="18" charset="0"/>
              </a:defRPr>
            </a:lvl5pPr>
          </a:lstStyle>
          <a:p>
            <a:pPr marL="0" lvl="0" indent="0" algn="r" eaLnBrk="1" hangingPunct="1"/>
            <a:fld id="{26B22B26-0111-470A-92D0-EFD0020E069B}" type="slidenum">
              <a:rPr sz="1200"/>
              <a:t>9</a:t>
            </a:fld>
            <a:endParaRPr sz="1200"/>
          </a:p>
        </p:txBody>
      </p:sp>
    </p:spTree>
    <p:extLst>
      <p:ext uri="{BB962C8B-B14F-4D97-AF65-F5344CB8AC3E}">
        <p14:creationId xmlns:p14="http://schemas.microsoft.com/office/powerpoint/2010/main" val="947972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77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911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020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şlık ve İçeri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>
          <a:xfrm>
            <a:off x="565751" y="6356351"/>
            <a:ext cx="2052320" cy="365125"/>
          </a:xfrm>
          <a:prstGeom prst="rect">
            <a:avLst/>
          </a:prstGeom>
        </p:spPr>
        <p:txBody>
          <a:bodyPr/>
          <a:lstStyle/>
          <a:p>
            <a:fld id="{DF768014-EA5B-4D4E-8B67-34C0A02D9F0B}" type="datetime1">
              <a:rPr lang="tr-TR" smtClean="0"/>
              <a:t>18.11.2023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>
          <a:xfrm>
            <a:off x="2618071" y="6356351"/>
            <a:ext cx="11434812" cy="365125"/>
          </a:xfrm>
          <a:prstGeom prst="rect">
            <a:avLst/>
          </a:prstGeom>
        </p:spPr>
        <p:txBody>
          <a:bodyPr/>
          <a:lstStyle/>
          <a:p>
            <a:r>
              <a:rPr lang="tr-TR"/>
              <a:t>İlgili sunu Ahmet Yesevi Üniversitesi için "Ders Öğretim Elemanı" tarafından hazırlanmıştır.</a:t>
            </a:r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>
          <a:xfrm>
            <a:off x="14052883" y="6356351"/>
            <a:ext cx="1694048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EE3BF363-25D4-48FC-86FE-DAE7C304FBC8}" type="slidenum">
              <a:rPr lang="tr-TR" smtClean="0"/>
              <a:pPr/>
              <a:t>‹#›</a:t>
            </a:fld>
            <a:endParaRPr lang="tr-TR" dirty="0"/>
          </a:p>
        </p:txBody>
      </p:sp>
      <p:sp>
        <p:nvSpPr>
          <p:cNvPr id="9" name="İçerik Yer Tutucusu 2"/>
          <p:cNvSpPr>
            <a:spLocks noGrp="1"/>
          </p:cNvSpPr>
          <p:nvPr>
            <p:ph idx="1"/>
          </p:nvPr>
        </p:nvSpPr>
        <p:spPr>
          <a:xfrm>
            <a:off x="298875" y="1479289"/>
            <a:ext cx="15448056" cy="4623128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1pPr>
          </a:lstStyle>
          <a:p>
            <a:pPr marL="457200" indent="-457200">
              <a:lnSpc>
                <a:spcPct val="150000"/>
              </a:lnSpc>
            </a:pPr>
            <a:endParaRPr lang="tr-TR" sz="3000" dirty="0"/>
          </a:p>
          <a:p>
            <a:pPr marL="457200" indent="-457200">
              <a:lnSpc>
                <a:spcPct val="150000"/>
              </a:lnSpc>
            </a:pPr>
            <a:endParaRPr lang="tr-TR" sz="3000" dirty="0"/>
          </a:p>
        </p:txBody>
      </p:sp>
      <p:sp>
        <p:nvSpPr>
          <p:cNvPr id="11" name="Unvan 1"/>
          <p:cNvSpPr>
            <a:spLocks noGrp="1"/>
          </p:cNvSpPr>
          <p:nvPr>
            <p:ph type="title"/>
          </p:nvPr>
        </p:nvSpPr>
        <p:spPr>
          <a:xfrm>
            <a:off x="240095" y="182879"/>
            <a:ext cx="11836403" cy="77002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tr-TR" dirty="0"/>
              <a:t>Asıl başlık stili için tıklatın</a:t>
            </a:r>
          </a:p>
        </p:txBody>
      </p:sp>
    </p:spTree>
    <p:extLst>
      <p:ext uri="{BB962C8B-B14F-4D97-AF65-F5344CB8AC3E}">
        <p14:creationId xmlns:p14="http://schemas.microsoft.com/office/powerpoint/2010/main" val="2159575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570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13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390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177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03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23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24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915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7B264-5C83-4009-9296-7AF12001BC8A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75979-722A-43D6-B24C-C6BA37BFB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858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1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VERİNİN OLUŞTURULMASI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sp>
        <p:nvSpPr>
          <p:cNvPr id="4" name="İçerik Yer Tutucusu 3"/>
          <p:cNvSpPr>
            <a:spLocks noGrp="1"/>
          </p:cNvSpPr>
          <p:nvPr>
            <p:ph idx="1"/>
          </p:nvPr>
        </p:nvSpPr>
        <p:spPr>
          <a:xfrm>
            <a:off x="2882295" y="6165390"/>
            <a:ext cx="6427411" cy="657193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tr-TR" dirty="0" smtClean="0"/>
              <a:t>Müşteri </a:t>
            </a:r>
            <a:r>
              <a:rPr lang="tr-TR" dirty="0"/>
              <a:t>Sayaç Sistemi Simülasyon Ortamı</a:t>
            </a:r>
          </a:p>
        </p:txBody>
      </p:sp>
      <p:pic>
        <p:nvPicPr>
          <p:cNvPr id="11" name="Resim 10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7802" y="1738052"/>
            <a:ext cx="5833566" cy="437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14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8" y="1621108"/>
            <a:ext cx="4032448" cy="4688212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700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r>
              <a:rPr lang="tr-TR" altLang="en-US" dirty="0"/>
              <a:t>MSS kullanan yetkiliye genel bilgileri sunan ekrandır. </a:t>
            </a:r>
            <a:endParaRPr lang="tr-TR" altLang="en-US" dirty="0" smtClean="0"/>
          </a:p>
          <a:p>
            <a:r>
              <a:rPr lang="tr-TR" altLang="en-US" dirty="0" smtClean="0"/>
              <a:t>Giriş </a:t>
            </a:r>
            <a:r>
              <a:rPr lang="tr-TR" altLang="en-US" dirty="0"/>
              <a:t>yapan kullanıcının adı ve yetkisi, tanımlı aktif personel ve kampanya sayısı yanında yine aktif şubelerin sayısı ve anlık müşteri bilgileri gözlemlenebilir. </a:t>
            </a:r>
            <a:endParaRPr lang="tr-TR" altLang="en-US" dirty="0" smtClean="0"/>
          </a:p>
          <a:p>
            <a:r>
              <a:rPr lang="tr-TR" altLang="en-US" dirty="0" smtClean="0"/>
              <a:t>Ayrıca </a:t>
            </a:r>
            <a:r>
              <a:rPr lang="tr-TR" altLang="en-US" dirty="0"/>
              <a:t>şubelerin müşteri sayısı ve ciro bilgilerini haftalık, aylık ve 6 aylık grafikler şeklinde izleyebilir.</a:t>
            </a:r>
          </a:p>
          <a:p>
            <a:pPr marL="0" indent="0">
              <a:buNone/>
            </a:pPr>
            <a:endParaRPr lang="tr-TR" altLang="en-US" dirty="0"/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10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BİLGİ EKRANI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3" name="Resim 12"/>
          <p:cNvPicPr/>
          <p:nvPr/>
        </p:nvPicPr>
        <p:blipFill>
          <a:blip r:embed="rId3"/>
          <a:stretch>
            <a:fillRect/>
          </a:stretch>
        </p:blipFill>
        <p:spPr>
          <a:xfrm>
            <a:off x="6038561" y="1988841"/>
            <a:ext cx="4320480" cy="2599269"/>
          </a:xfrm>
          <a:prstGeom prst="rect">
            <a:avLst/>
          </a:prstGeom>
        </p:spPr>
      </p:pic>
      <p:pic>
        <p:nvPicPr>
          <p:cNvPr id="15" name="Resim 14"/>
          <p:cNvPicPr/>
          <p:nvPr/>
        </p:nvPicPr>
        <p:blipFill>
          <a:blip r:embed="rId4"/>
          <a:stretch>
            <a:fillRect/>
          </a:stretch>
        </p:blipFill>
        <p:spPr>
          <a:xfrm rot="1495306">
            <a:off x="7917081" y="4507720"/>
            <a:ext cx="2392768" cy="1514925"/>
          </a:xfrm>
          <a:prstGeom prst="rect">
            <a:avLst/>
          </a:prstGeom>
        </p:spPr>
      </p:pic>
      <p:pic>
        <p:nvPicPr>
          <p:cNvPr id="14" name="Resim 13"/>
          <p:cNvPicPr/>
          <p:nvPr/>
        </p:nvPicPr>
        <p:blipFill>
          <a:blip r:embed="rId5"/>
          <a:stretch>
            <a:fillRect/>
          </a:stretch>
        </p:blipFill>
        <p:spPr>
          <a:xfrm rot="20011920">
            <a:off x="5667382" y="4374114"/>
            <a:ext cx="2662588" cy="161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9631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8" y="1621108"/>
            <a:ext cx="4032448" cy="4688212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850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r>
              <a:rPr lang="tr-TR" altLang="en-US" dirty="0"/>
              <a:t>Bu ekranda yönetici yeni şube tanımlayabilir, var olan şubeye ait bilgileri görebilir, güncelleyebilir veya silebilir. </a:t>
            </a:r>
            <a:endParaRPr lang="tr-TR" altLang="en-US" dirty="0" smtClean="0"/>
          </a:p>
          <a:p>
            <a:r>
              <a:rPr lang="tr-TR" altLang="en-US" dirty="0" smtClean="0"/>
              <a:t>Şube </a:t>
            </a:r>
            <a:r>
              <a:rPr lang="tr-TR" altLang="en-US" dirty="0"/>
              <a:t>adı, konum, açılış ve kapanış saati girilmesi </a:t>
            </a:r>
            <a:r>
              <a:rPr lang="tr-TR" altLang="en-US" dirty="0" smtClean="0"/>
              <a:t>zorunludur.</a:t>
            </a:r>
          </a:p>
          <a:p>
            <a:r>
              <a:rPr lang="tr-TR" altLang="en-US" dirty="0" smtClean="0"/>
              <a:t>Aktif olan şube ana ekranda otomatik güncellenmektedir.</a:t>
            </a:r>
            <a:endParaRPr lang="tr-TR" altLang="en-US" dirty="0"/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11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ŞUBE İŞLEMLERİ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2" name="Resim 11"/>
          <p:cNvPicPr/>
          <p:nvPr/>
        </p:nvPicPr>
        <p:blipFill>
          <a:blip r:embed="rId3"/>
          <a:stretch>
            <a:fillRect/>
          </a:stretch>
        </p:blipFill>
        <p:spPr>
          <a:xfrm>
            <a:off x="6240016" y="1847623"/>
            <a:ext cx="4001998" cy="2407665"/>
          </a:xfrm>
          <a:prstGeom prst="rect">
            <a:avLst/>
          </a:prstGeom>
        </p:spPr>
      </p:pic>
      <p:pic>
        <p:nvPicPr>
          <p:cNvPr id="16" name="Resim 15"/>
          <p:cNvPicPr/>
          <p:nvPr/>
        </p:nvPicPr>
        <p:blipFill>
          <a:blip r:embed="rId4"/>
          <a:stretch>
            <a:fillRect/>
          </a:stretch>
        </p:blipFill>
        <p:spPr>
          <a:xfrm>
            <a:off x="5807969" y="4316805"/>
            <a:ext cx="1556218" cy="1632476"/>
          </a:xfrm>
          <a:prstGeom prst="rect">
            <a:avLst/>
          </a:prstGeom>
        </p:spPr>
      </p:pic>
      <p:pic>
        <p:nvPicPr>
          <p:cNvPr id="17" name="Resim 16"/>
          <p:cNvPicPr/>
          <p:nvPr/>
        </p:nvPicPr>
        <p:blipFill>
          <a:blip r:embed="rId5"/>
          <a:stretch>
            <a:fillRect/>
          </a:stretch>
        </p:blipFill>
        <p:spPr>
          <a:xfrm>
            <a:off x="7425987" y="4316806"/>
            <a:ext cx="1494460" cy="1868423"/>
          </a:xfrm>
          <a:prstGeom prst="rect">
            <a:avLst/>
          </a:prstGeom>
        </p:spPr>
      </p:pic>
      <p:pic>
        <p:nvPicPr>
          <p:cNvPr id="18" name="Resim 17"/>
          <p:cNvPicPr/>
          <p:nvPr/>
        </p:nvPicPr>
        <p:blipFill>
          <a:blip r:embed="rId6"/>
          <a:stretch>
            <a:fillRect/>
          </a:stretch>
        </p:blipFill>
        <p:spPr>
          <a:xfrm>
            <a:off x="8982248" y="4321433"/>
            <a:ext cx="1533705" cy="185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5913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8" y="1621108"/>
            <a:ext cx="4032448" cy="4688212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775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r>
              <a:rPr lang="tr-TR" altLang="en-US" dirty="0"/>
              <a:t>Personel kayıt ve düzenleme işlemlerinin yapıldığı bölümdür. </a:t>
            </a:r>
            <a:endParaRPr lang="tr-TR" altLang="en-US" dirty="0" smtClean="0"/>
          </a:p>
          <a:p>
            <a:r>
              <a:rPr lang="tr-TR" altLang="en-US" dirty="0" smtClean="0"/>
              <a:t>Kayıt </a:t>
            </a:r>
            <a:r>
              <a:rPr lang="tr-TR" altLang="en-US" dirty="0"/>
              <a:t>işleminde tüm alanların girilmesi zorunludur. </a:t>
            </a:r>
            <a:endParaRPr lang="tr-TR" altLang="en-US" dirty="0" smtClean="0"/>
          </a:p>
          <a:p>
            <a:r>
              <a:rPr lang="tr-TR" altLang="en-US" dirty="0" smtClean="0"/>
              <a:t>Silme </a:t>
            </a:r>
            <a:r>
              <a:rPr lang="tr-TR" altLang="en-US" dirty="0"/>
              <a:t>işlemi yapıldığında personel veri tabanından silinmez, durumu pasife çekilir. Böylece ilişkide kayıtlı olduğu tablolardaki veri bütünlüğü korunmuş </a:t>
            </a:r>
            <a:r>
              <a:rPr lang="tr-TR" altLang="en-US" dirty="0" smtClean="0"/>
              <a:t>olur.</a:t>
            </a:r>
            <a:endParaRPr lang="tr-TR" altLang="en-US" dirty="0"/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12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PERSONEL İŞLEMLERİ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3" name="Resim 12"/>
          <p:cNvPicPr/>
          <p:nvPr/>
        </p:nvPicPr>
        <p:blipFill>
          <a:blip r:embed="rId3"/>
          <a:stretch>
            <a:fillRect/>
          </a:stretch>
        </p:blipFill>
        <p:spPr>
          <a:xfrm>
            <a:off x="6721618" y="1876876"/>
            <a:ext cx="3571315" cy="2244457"/>
          </a:xfrm>
          <a:prstGeom prst="rect">
            <a:avLst/>
          </a:prstGeom>
        </p:spPr>
      </p:pic>
      <p:pic>
        <p:nvPicPr>
          <p:cNvPr id="14" name="Resim 13"/>
          <p:cNvPicPr/>
          <p:nvPr/>
        </p:nvPicPr>
        <p:blipFill>
          <a:blip r:embed="rId4"/>
          <a:stretch>
            <a:fillRect/>
          </a:stretch>
        </p:blipFill>
        <p:spPr>
          <a:xfrm>
            <a:off x="5706875" y="3965214"/>
            <a:ext cx="1436632" cy="2208584"/>
          </a:xfrm>
          <a:prstGeom prst="rect">
            <a:avLst/>
          </a:prstGeom>
        </p:spPr>
      </p:pic>
      <p:pic>
        <p:nvPicPr>
          <p:cNvPr id="15" name="Resim 14"/>
          <p:cNvPicPr/>
          <p:nvPr/>
        </p:nvPicPr>
        <p:blipFill>
          <a:blip r:embed="rId5"/>
          <a:stretch>
            <a:fillRect/>
          </a:stretch>
        </p:blipFill>
        <p:spPr>
          <a:xfrm>
            <a:off x="7235175" y="3429000"/>
            <a:ext cx="1562562" cy="2745522"/>
          </a:xfrm>
          <a:prstGeom prst="rect">
            <a:avLst/>
          </a:prstGeom>
        </p:spPr>
      </p:pic>
      <p:pic>
        <p:nvPicPr>
          <p:cNvPr id="19" name="Resim 18"/>
          <p:cNvPicPr/>
          <p:nvPr/>
        </p:nvPicPr>
        <p:blipFill>
          <a:blip r:embed="rId6"/>
          <a:stretch>
            <a:fillRect/>
          </a:stretch>
        </p:blipFill>
        <p:spPr>
          <a:xfrm>
            <a:off x="8889406" y="4698382"/>
            <a:ext cx="1436811" cy="147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395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9" y="1621108"/>
            <a:ext cx="3861875" cy="4688212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925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r>
              <a:rPr lang="tr-TR" altLang="en-US" dirty="0"/>
              <a:t>Şubelerde personellerin giriş çıkış zamanları çeşitlilik gösterebilir. </a:t>
            </a:r>
            <a:endParaRPr lang="tr-TR" altLang="en-US" dirty="0" smtClean="0"/>
          </a:p>
          <a:p>
            <a:r>
              <a:rPr lang="tr-TR" altLang="en-US" dirty="0" smtClean="0"/>
              <a:t>Bu </a:t>
            </a:r>
            <a:r>
              <a:rPr lang="tr-TR" altLang="en-US" dirty="0"/>
              <a:t>sebeple birden çok çalışma zamanı eklenebilmesi için bu ekran tasarlandı. </a:t>
            </a:r>
            <a:endParaRPr lang="tr-TR" altLang="en-US" dirty="0" smtClean="0"/>
          </a:p>
          <a:p>
            <a:r>
              <a:rPr lang="tr-TR" altLang="en-US" dirty="0" smtClean="0"/>
              <a:t>Tüm </a:t>
            </a:r>
            <a:r>
              <a:rPr lang="tr-TR" altLang="en-US" dirty="0"/>
              <a:t>alanların girilmesi zorunludur. </a:t>
            </a:r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13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VARDİYA İŞLEMLERİ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6" name="Resim 15"/>
          <p:cNvPicPr/>
          <p:nvPr/>
        </p:nvPicPr>
        <p:blipFill>
          <a:blip r:embed="rId3"/>
          <a:stretch>
            <a:fillRect/>
          </a:stretch>
        </p:blipFill>
        <p:spPr>
          <a:xfrm>
            <a:off x="5951984" y="1825654"/>
            <a:ext cx="4302358" cy="2588367"/>
          </a:xfrm>
          <a:prstGeom prst="rect">
            <a:avLst/>
          </a:prstGeom>
        </p:spPr>
      </p:pic>
      <p:pic>
        <p:nvPicPr>
          <p:cNvPr id="17" name="Resim 16"/>
          <p:cNvPicPr/>
          <p:nvPr/>
        </p:nvPicPr>
        <p:blipFill>
          <a:blip r:embed="rId4"/>
          <a:stretch>
            <a:fillRect/>
          </a:stretch>
        </p:blipFill>
        <p:spPr>
          <a:xfrm>
            <a:off x="5709403" y="4432496"/>
            <a:ext cx="1466718" cy="1600506"/>
          </a:xfrm>
          <a:prstGeom prst="rect">
            <a:avLst/>
          </a:prstGeom>
        </p:spPr>
      </p:pic>
      <p:pic>
        <p:nvPicPr>
          <p:cNvPr id="18" name="Resim 17"/>
          <p:cNvPicPr/>
          <p:nvPr/>
        </p:nvPicPr>
        <p:blipFill>
          <a:blip r:embed="rId5"/>
          <a:stretch>
            <a:fillRect/>
          </a:stretch>
        </p:blipFill>
        <p:spPr>
          <a:xfrm>
            <a:off x="7248129" y="4432495"/>
            <a:ext cx="1500451" cy="1606704"/>
          </a:xfrm>
          <a:prstGeom prst="rect">
            <a:avLst/>
          </a:prstGeom>
        </p:spPr>
      </p:pic>
      <p:pic>
        <p:nvPicPr>
          <p:cNvPr id="20" name="Resim 19"/>
          <p:cNvPicPr/>
          <p:nvPr/>
        </p:nvPicPr>
        <p:blipFill>
          <a:blip r:embed="rId6"/>
          <a:stretch>
            <a:fillRect/>
          </a:stretch>
        </p:blipFill>
        <p:spPr>
          <a:xfrm>
            <a:off x="8855525" y="4437377"/>
            <a:ext cx="1584491" cy="159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6764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9" y="1621108"/>
            <a:ext cx="3861875" cy="4688212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850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r>
              <a:rPr lang="tr-TR" altLang="en-US" dirty="0"/>
              <a:t>Şubelerin günlük olarak yaptığı satış adedi ve ciro bilgisinin girilebildiği </a:t>
            </a:r>
            <a:r>
              <a:rPr lang="tr-TR" altLang="en-US" dirty="0" smtClean="0"/>
              <a:t>alandır.</a:t>
            </a:r>
          </a:p>
          <a:p>
            <a:r>
              <a:rPr lang="tr-TR" altLang="en-US" dirty="0" smtClean="0"/>
              <a:t>Tüm </a:t>
            </a:r>
            <a:r>
              <a:rPr lang="tr-TR" altLang="en-US" dirty="0"/>
              <a:t>alanların doldurulması zorunludur. </a:t>
            </a:r>
            <a:endParaRPr lang="tr-TR" altLang="en-US" dirty="0" smtClean="0"/>
          </a:p>
          <a:p>
            <a:r>
              <a:rPr lang="tr-TR" altLang="en-US" dirty="0" smtClean="0"/>
              <a:t>Burada girilen ciro bilgisi ile ana ekranda finansal grafik oluşturulmaktadır.</a:t>
            </a:r>
            <a:endParaRPr lang="tr-TR" altLang="en-US" dirty="0"/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14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FİNANS İŞLEMLERİ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3" name="Resim 12"/>
          <p:cNvPicPr/>
          <p:nvPr/>
        </p:nvPicPr>
        <p:blipFill>
          <a:blip r:embed="rId3"/>
          <a:stretch>
            <a:fillRect/>
          </a:stretch>
        </p:blipFill>
        <p:spPr>
          <a:xfrm>
            <a:off x="6143360" y="1880421"/>
            <a:ext cx="3913081" cy="2354171"/>
          </a:xfrm>
          <a:prstGeom prst="rect">
            <a:avLst/>
          </a:prstGeom>
        </p:spPr>
      </p:pic>
      <p:pic>
        <p:nvPicPr>
          <p:cNvPr id="14" name="Resim 13"/>
          <p:cNvPicPr/>
          <p:nvPr/>
        </p:nvPicPr>
        <p:blipFill>
          <a:blip r:embed="rId4"/>
          <a:stretch>
            <a:fillRect/>
          </a:stretch>
        </p:blipFill>
        <p:spPr>
          <a:xfrm>
            <a:off x="5622453" y="4327235"/>
            <a:ext cx="1685311" cy="1683223"/>
          </a:xfrm>
          <a:prstGeom prst="rect">
            <a:avLst/>
          </a:prstGeom>
        </p:spPr>
      </p:pic>
      <p:pic>
        <p:nvPicPr>
          <p:cNvPr id="15" name="Resim 14"/>
          <p:cNvPicPr/>
          <p:nvPr/>
        </p:nvPicPr>
        <p:blipFill>
          <a:blip r:embed="rId5"/>
          <a:stretch>
            <a:fillRect/>
          </a:stretch>
        </p:blipFill>
        <p:spPr>
          <a:xfrm>
            <a:off x="7392144" y="4285341"/>
            <a:ext cx="1464364" cy="1725117"/>
          </a:xfrm>
          <a:prstGeom prst="rect">
            <a:avLst/>
          </a:prstGeom>
        </p:spPr>
      </p:pic>
      <p:pic>
        <p:nvPicPr>
          <p:cNvPr id="19" name="Resim 18"/>
          <p:cNvPicPr/>
          <p:nvPr/>
        </p:nvPicPr>
        <p:blipFill>
          <a:blip r:embed="rId6"/>
          <a:stretch>
            <a:fillRect/>
          </a:stretch>
        </p:blipFill>
        <p:spPr>
          <a:xfrm>
            <a:off x="8940889" y="4487599"/>
            <a:ext cx="1510386" cy="152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1757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9" y="1621108"/>
            <a:ext cx="3861875" cy="4688212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850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r>
              <a:rPr lang="tr-TR" altLang="en-US" dirty="0" smtClean="0"/>
              <a:t>Müşteri sayısı artırmak için firma kampanyalar düzenleyebilir.</a:t>
            </a:r>
          </a:p>
          <a:p>
            <a:r>
              <a:rPr lang="tr-TR" altLang="en-US" dirty="0" smtClean="0"/>
              <a:t>Düzenlenen kampanya şube bağımsız olarak buraya eklenir. </a:t>
            </a:r>
          </a:p>
          <a:p>
            <a:r>
              <a:rPr lang="tr-TR" altLang="en-US" dirty="0" smtClean="0"/>
              <a:t>Kampanya başlama ve bitiş tarihleri girilmesi zorunludur.</a:t>
            </a:r>
          </a:p>
          <a:p>
            <a:r>
              <a:rPr lang="tr-TR" altLang="en-US" dirty="0" smtClean="0"/>
              <a:t>Aynı tarihlerde birden çok kampanya girilebilir.</a:t>
            </a:r>
            <a:endParaRPr lang="tr-TR" altLang="en-US" dirty="0"/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15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KAMPANYA İŞLEMLERİ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6" name="Resim 15"/>
          <p:cNvPicPr/>
          <p:nvPr/>
        </p:nvPicPr>
        <p:blipFill>
          <a:blip r:embed="rId3"/>
          <a:stretch>
            <a:fillRect/>
          </a:stretch>
        </p:blipFill>
        <p:spPr>
          <a:xfrm>
            <a:off x="6084241" y="1978220"/>
            <a:ext cx="4104456" cy="2469306"/>
          </a:xfrm>
          <a:prstGeom prst="rect">
            <a:avLst/>
          </a:prstGeom>
        </p:spPr>
      </p:pic>
      <p:pic>
        <p:nvPicPr>
          <p:cNvPr id="17" name="Resim 16"/>
          <p:cNvPicPr/>
          <p:nvPr/>
        </p:nvPicPr>
        <p:blipFill>
          <a:blip r:embed="rId4"/>
          <a:stretch>
            <a:fillRect/>
          </a:stretch>
        </p:blipFill>
        <p:spPr>
          <a:xfrm>
            <a:off x="5951985" y="4466137"/>
            <a:ext cx="1484747" cy="1569812"/>
          </a:xfrm>
          <a:prstGeom prst="rect">
            <a:avLst/>
          </a:prstGeom>
        </p:spPr>
      </p:pic>
      <p:pic>
        <p:nvPicPr>
          <p:cNvPr id="18" name="Resim 17"/>
          <p:cNvPicPr/>
          <p:nvPr/>
        </p:nvPicPr>
        <p:blipFill>
          <a:blip r:embed="rId5"/>
          <a:stretch>
            <a:fillRect/>
          </a:stretch>
        </p:blipFill>
        <p:spPr>
          <a:xfrm>
            <a:off x="7537025" y="4457851"/>
            <a:ext cx="1335183" cy="1578099"/>
          </a:xfrm>
          <a:prstGeom prst="rect">
            <a:avLst/>
          </a:prstGeom>
        </p:spPr>
      </p:pic>
      <p:pic>
        <p:nvPicPr>
          <p:cNvPr id="20" name="Resim 19"/>
          <p:cNvPicPr/>
          <p:nvPr/>
        </p:nvPicPr>
        <p:blipFill>
          <a:blip r:embed="rId6"/>
          <a:stretch>
            <a:fillRect/>
          </a:stretch>
        </p:blipFill>
        <p:spPr>
          <a:xfrm>
            <a:off x="8976320" y="4457850"/>
            <a:ext cx="1390362" cy="155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2523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9" y="1621108"/>
            <a:ext cx="3861875" cy="4904236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550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r>
              <a:rPr lang="tr-TR" altLang="en-US" dirty="0" smtClean="0"/>
              <a:t>Bir mağaza için vitrin düzenlemesi çok önemlidir.</a:t>
            </a:r>
          </a:p>
          <a:p>
            <a:r>
              <a:rPr lang="tr-TR" altLang="en-US" dirty="0" smtClean="0"/>
              <a:t>Düzenlenen vitrinin ne ölçüde müşteri çektiğini anlamak için bu ekran eklenmiştir. </a:t>
            </a:r>
          </a:p>
          <a:p>
            <a:r>
              <a:rPr lang="tr-TR" altLang="en-US" dirty="0" smtClean="0"/>
              <a:t>Sürükle bırak teknoloji ile seçilen mağazaya ait vitrin görselleri sisteme eklenebilir.</a:t>
            </a:r>
          </a:p>
          <a:p>
            <a:r>
              <a:rPr lang="tr-TR" altLang="en-US" dirty="0" smtClean="0"/>
              <a:t>Eklenen görsel ‘</a:t>
            </a:r>
            <a:r>
              <a:rPr lang="tr-TR" altLang="en-US" dirty="0" err="1" smtClean="0"/>
              <a:t>wwwroot</a:t>
            </a:r>
            <a:r>
              <a:rPr lang="tr-TR" altLang="en-US" dirty="0" smtClean="0"/>
              <a:t>/</a:t>
            </a:r>
            <a:r>
              <a:rPr lang="tr-TR" altLang="en-US" dirty="0" err="1" smtClean="0"/>
              <a:t>Upload</a:t>
            </a:r>
            <a:r>
              <a:rPr lang="tr-TR" altLang="en-US" dirty="0" smtClean="0"/>
              <a:t>/</a:t>
            </a:r>
            <a:r>
              <a:rPr lang="tr-TR" altLang="en-US" dirty="0" err="1" smtClean="0"/>
              <a:t>ShowCase</a:t>
            </a:r>
            <a:r>
              <a:rPr lang="tr-TR" altLang="en-US" dirty="0" smtClean="0"/>
              <a:t>’ dizininde ilgili şube </a:t>
            </a:r>
            <a:r>
              <a:rPr lang="tr-TR" altLang="en-US" dirty="0" err="1" smtClean="0"/>
              <a:t>ID’si</a:t>
            </a:r>
            <a:r>
              <a:rPr lang="tr-TR" altLang="en-US" dirty="0" smtClean="0"/>
              <a:t> ve tarih </a:t>
            </a:r>
            <a:r>
              <a:rPr lang="tr-TR" altLang="en-US" dirty="0" err="1" smtClean="0"/>
              <a:t>klörü</a:t>
            </a:r>
            <a:r>
              <a:rPr lang="tr-TR" altLang="en-US" dirty="0" smtClean="0"/>
              <a:t> altına kayıt edilir. Bilgisayarda bu dizinler fotoğraf eklendiğinde otomatik olarak oluşturulmaktadır.</a:t>
            </a:r>
          </a:p>
          <a:p>
            <a:r>
              <a:rPr lang="tr-TR" altLang="en-US" dirty="0" smtClean="0"/>
              <a:t>Görsele tıklandığında ayrı sekmede fotoğrafın büyük hali açılmaktadır. </a:t>
            </a:r>
          </a:p>
          <a:p>
            <a:r>
              <a:rPr lang="tr-TR" altLang="en-US" dirty="0" smtClean="0"/>
              <a:t>Bir görsel silindiğinde ilgili dosya sunucudan kaldırılır.</a:t>
            </a:r>
          </a:p>
          <a:p>
            <a:pPr marL="0" indent="0">
              <a:buNone/>
            </a:pPr>
            <a:endParaRPr lang="tr-TR" altLang="en-US" dirty="0"/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16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VİTRİN İŞLEMLERİ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3" name="Resim 12"/>
          <p:cNvPicPr/>
          <p:nvPr/>
        </p:nvPicPr>
        <p:blipFill>
          <a:blip r:embed="rId3"/>
          <a:stretch>
            <a:fillRect/>
          </a:stretch>
        </p:blipFill>
        <p:spPr>
          <a:xfrm>
            <a:off x="5712911" y="1943369"/>
            <a:ext cx="2260322" cy="967986"/>
          </a:xfrm>
          <a:prstGeom prst="rect">
            <a:avLst/>
          </a:prstGeom>
        </p:spPr>
      </p:pic>
      <p:pic>
        <p:nvPicPr>
          <p:cNvPr id="14" name="Resim 13"/>
          <p:cNvPicPr/>
          <p:nvPr/>
        </p:nvPicPr>
        <p:blipFill>
          <a:blip r:embed="rId4"/>
          <a:stretch>
            <a:fillRect/>
          </a:stretch>
        </p:blipFill>
        <p:spPr>
          <a:xfrm>
            <a:off x="5709403" y="3297932"/>
            <a:ext cx="4646030" cy="2795364"/>
          </a:xfrm>
          <a:prstGeom prst="rect">
            <a:avLst/>
          </a:prstGeom>
        </p:spPr>
      </p:pic>
      <p:pic>
        <p:nvPicPr>
          <p:cNvPr id="15" name="Resim 14"/>
          <p:cNvPicPr/>
          <p:nvPr/>
        </p:nvPicPr>
        <p:blipFill>
          <a:blip r:embed="rId5"/>
          <a:stretch>
            <a:fillRect/>
          </a:stretch>
        </p:blipFill>
        <p:spPr>
          <a:xfrm>
            <a:off x="8040216" y="1943369"/>
            <a:ext cx="2376264" cy="967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853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9" y="1621108"/>
            <a:ext cx="3861875" cy="4904236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775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r>
              <a:rPr lang="tr-TR" altLang="en-US" dirty="0" smtClean="0"/>
              <a:t>Şubeli bir yapıda personel farklı tarihlerde farklı şubelerde görevlendirilebilir.</a:t>
            </a:r>
            <a:endParaRPr lang="tr-TR" altLang="en-US" dirty="0"/>
          </a:p>
          <a:p>
            <a:r>
              <a:rPr lang="tr-TR" altLang="en-US" dirty="0" smtClean="0"/>
              <a:t>Bu durumda hangi şubede hangi personelin olduğuna hızlıca ulaşılmak istenebilir.</a:t>
            </a:r>
          </a:p>
          <a:p>
            <a:r>
              <a:rPr lang="tr-TR" altLang="en-US" dirty="0" smtClean="0"/>
              <a:t>Böylece ciro yada müşteri sayısındaki artış ve azalış oranlarında o tarihlerde kimin görev yaptığı bilgisine ulaşılmış olur. </a:t>
            </a:r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17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PERSONEL VARDİYA ATAMASI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2" name="Resim 11"/>
          <p:cNvPicPr/>
          <p:nvPr/>
        </p:nvPicPr>
        <p:blipFill>
          <a:blip r:embed="rId3"/>
          <a:stretch>
            <a:fillRect/>
          </a:stretch>
        </p:blipFill>
        <p:spPr>
          <a:xfrm>
            <a:off x="6181710" y="1801619"/>
            <a:ext cx="3987101" cy="2398703"/>
          </a:xfrm>
          <a:prstGeom prst="rect">
            <a:avLst/>
          </a:prstGeom>
        </p:spPr>
      </p:pic>
      <p:pic>
        <p:nvPicPr>
          <p:cNvPr id="16" name="Resim 15"/>
          <p:cNvPicPr/>
          <p:nvPr/>
        </p:nvPicPr>
        <p:blipFill>
          <a:blip r:embed="rId4"/>
          <a:stretch>
            <a:fillRect/>
          </a:stretch>
        </p:blipFill>
        <p:spPr>
          <a:xfrm>
            <a:off x="5706862" y="4292964"/>
            <a:ext cx="1573801" cy="1996306"/>
          </a:xfrm>
          <a:prstGeom prst="rect">
            <a:avLst/>
          </a:prstGeom>
        </p:spPr>
      </p:pic>
      <p:pic>
        <p:nvPicPr>
          <p:cNvPr id="17" name="Resim 16"/>
          <p:cNvPicPr/>
          <p:nvPr/>
        </p:nvPicPr>
        <p:blipFill>
          <a:blip r:embed="rId5"/>
          <a:stretch>
            <a:fillRect/>
          </a:stretch>
        </p:blipFill>
        <p:spPr>
          <a:xfrm>
            <a:off x="7306341" y="4275763"/>
            <a:ext cx="1737838" cy="2033557"/>
          </a:xfrm>
          <a:prstGeom prst="rect">
            <a:avLst/>
          </a:prstGeom>
        </p:spPr>
      </p:pic>
      <p:pic>
        <p:nvPicPr>
          <p:cNvPr id="18" name="Resim 17"/>
          <p:cNvPicPr/>
          <p:nvPr/>
        </p:nvPicPr>
        <p:blipFill>
          <a:blip r:embed="rId6"/>
          <a:stretch>
            <a:fillRect/>
          </a:stretch>
        </p:blipFill>
        <p:spPr>
          <a:xfrm>
            <a:off x="9069858" y="4275762"/>
            <a:ext cx="1557524" cy="201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980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9" y="1621108"/>
            <a:ext cx="3861875" cy="4904236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850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r>
              <a:rPr lang="tr-TR" altLang="en-US" dirty="0" smtClean="0"/>
              <a:t>Yönetim sekmesi altında eklenen kampanyalar bu ekranda ilgili şubelere ataması yapılabilir.</a:t>
            </a:r>
          </a:p>
          <a:p>
            <a:r>
              <a:rPr lang="tr-TR" altLang="en-US" dirty="0" smtClean="0"/>
              <a:t>Böylece ciro yada müşteri sayısındaki artış ve azalış oranlarında o tarihlerde şubede bir kampanya var mı ve etkisi olup olmadığı gözlemlenebilir.</a:t>
            </a:r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18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ŞUBE KAMPANYA ATAMASI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3" name="Resim 12"/>
          <p:cNvPicPr/>
          <p:nvPr/>
        </p:nvPicPr>
        <p:blipFill>
          <a:blip r:embed="rId3"/>
          <a:stretch>
            <a:fillRect/>
          </a:stretch>
        </p:blipFill>
        <p:spPr>
          <a:xfrm>
            <a:off x="6240016" y="1791352"/>
            <a:ext cx="4119358" cy="2478271"/>
          </a:xfrm>
          <a:prstGeom prst="rect">
            <a:avLst/>
          </a:prstGeom>
        </p:spPr>
      </p:pic>
      <p:pic>
        <p:nvPicPr>
          <p:cNvPr id="14" name="Resim 13"/>
          <p:cNvPicPr/>
          <p:nvPr/>
        </p:nvPicPr>
        <p:blipFill>
          <a:blip r:embed="rId4"/>
          <a:stretch>
            <a:fillRect/>
          </a:stretch>
        </p:blipFill>
        <p:spPr>
          <a:xfrm>
            <a:off x="8474923" y="4002898"/>
            <a:ext cx="1684483" cy="1123353"/>
          </a:xfrm>
          <a:prstGeom prst="rect">
            <a:avLst/>
          </a:prstGeom>
        </p:spPr>
      </p:pic>
      <p:pic>
        <p:nvPicPr>
          <p:cNvPr id="15" name="Resim 14"/>
          <p:cNvPicPr/>
          <p:nvPr/>
        </p:nvPicPr>
        <p:blipFill>
          <a:blip r:embed="rId4"/>
          <a:stretch>
            <a:fillRect/>
          </a:stretch>
        </p:blipFill>
        <p:spPr>
          <a:xfrm>
            <a:off x="8460473" y="5179599"/>
            <a:ext cx="1698932" cy="1208311"/>
          </a:xfrm>
          <a:prstGeom prst="rect">
            <a:avLst/>
          </a:prstGeom>
        </p:spPr>
      </p:pic>
      <p:pic>
        <p:nvPicPr>
          <p:cNvPr id="19" name="Resim 18"/>
          <p:cNvPicPr/>
          <p:nvPr/>
        </p:nvPicPr>
        <p:blipFill>
          <a:blip r:embed="rId5"/>
          <a:stretch>
            <a:fillRect/>
          </a:stretch>
        </p:blipFill>
        <p:spPr>
          <a:xfrm>
            <a:off x="6356127" y="4017965"/>
            <a:ext cx="1973789" cy="236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806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8" y="1621108"/>
            <a:ext cx="8640960" cy="2075290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775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r>
              <a:rPr lang="tr-TR" altLang="en-US" dirty="0" err="1"/>
              <a:t>Arduino</a:t>
            </a:r>
            <a:r>
              <a:rPr lang="tr-TR" altLang="en-US" dirty="0"/>
              <a:t> takip sistemi ve aktarım programının kurulduğu tüm şubelerin ziyaretçi ve personel giriş çıkış kaydını tutan ekrandır. </a:t>
            </a:r>
            <a:endParaRPr lang="tr-TR" altLang="en-US" dirty="0" smtClean="0"/>
          </a:p>
          <a:p>
            <a:r>
              <a:rPr lang="tr-TR" altLang="en-US" dirty="0" smtClean="0"/>
              <a:t>Web </a:t>
            </a:r>
            <a:r>
              <a:rPr lang="tr-TR" altLang="en-US" dirty="0"/>
              <a:t>üzerinden herhangi bir ekleme silme veya değiştirmeye izin verilmez. </a:t>
            </a:r>
            <a:endParaRPr lang="tr-TR" altLang="en-US" dirty="0" smtClean="0"/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19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ZİYARETÇİ AKIŞI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6" name="Resim 15"/>
          <p:cNvPicPr/>
          <p:nvPr/>
        </p:nvPicPr>
        <p:blipFill>
          <a:blip r:embed="rId3"/>
          <a:stretch>
            <a:fillRect/>
          </a:stretch>
        </p:blipFill>
        <p:spPr>
          <a:xfrm>
            <a:off x="3681728" y="3352006"/>
            <a:ext cx="5006560" cy="301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2858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8" y="1621108"/>
            <a:ext cx="4032448" cy="4872878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850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pPr lvl="0"/>
            <a:r>
              <a:rPr lang="tr-TR" altLang="en-US" dirty="0" smtClean="0"/>
              <a:t>Windows </a:t>
            </a:r>
            <a:r>
              <a:rPr lang="tr-TR" altLang="en-US" dirty="0"/>
              <a:t>Form uygulaması </a:t>
            </a:r>
            <a:r>
              <a:rPr lang="tr-TR" altLang="en-US" dirty="0" smtClean="0"/>
              <a:t>olarak tasarlanan program, </a:t>
            </a:r>
            <a:r>
              <a:rPr lang="tr-TR" altLang="en-US" dirty="0" err="1" smtClean="0"/>
              <a:t>usb</a:t>
            </a:r>
            <a:r>
              <a:rPr lang="tr-TR" altLang="en-US" dirty="0" smtClean="0"/>
              <a:t> ile bağlı olan </a:t>
            </a:r>
            <a:r>
              <a:rPr lang="tr-TR" altLang="en-US" dirty="0" err="1" smtClean="0"/>
              <a:t>arduino</a:t>
            </a:r>
            <a:r>
              <a:rPr lang="tr-TR" altLang="en-US" dirty="0" smtClean="0"/>
              <a:t> kart ile iletişime geçer.</a:t>
            </a:r>
          </a:p>
          <a:p>
            <a:pPr lvl="0"/>
            <a:r>
              <a:rPr lang="tr-TR" altLang="en-US" dirty="0" smtClean="0"/>
              <a:t>Oluşan her hareket burada işlenir.</a:t>
            </a:r>
          </a:p>
          <a:p>
            <a:pPr lvl="0"/>
            <a:r>
              <a:rPr lang="tr-TR" altLang="en-US" dirty="0" smtClean="0"/>
              <a:t>Gelen veri tarih saat bilgisi eklenerek ilgili şube </a:t>
            </a:r>
            <a:r>
              <a:rPr lang="tr-TR" altLang="en-US" dirty="0" err="1" smtClean="0"/>
              <a:t>id’si</a:t>
            </a:r>
            <a:r>
              <a:rPr lang="tr-TR" altLang="en-US" dirty="0" smtClean="0"/>
              <a:t> ne yazılmak üzere veri tabanına aktarılır.</a:t>
            </a:r>
          </a:p>
          <a:p>
            <a:pPr marL="0" indent="0">
              <a:buNone/>
            </a:pPr>
            <a:endParaRPr lang="tr-TR" altLang="en-US" dirty="0"/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2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KONTROL VE AKTARIM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9" name="Resim 8"/>
          <p:cNvPicPr/>
          <p:nvPr/>
        </p:nvPicPr>
        <p:blipFill>
          <a:blip r:embed="rId3"/>
          <a:stretch>
            <a:fillRect/>
          </a:stretch>
        </p:blipFill>
        <p:spPr>
          <a:xfrm>
            <a:off x="5926628" y="1988840"/>
            <a:ext cx="4418517" cy="2531044"/>
          </a:xfrm>
          <a:prstGeom prst="rect">
            <a:avLst/>
          </a:prstGeom>
        </p:spPr>
      </p:pic>
      <p:pic>
        <p:nvPicPr>
          <p:cNvPr id="11" name="İçerik Yer Tutucusu 1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926627" y="4676423"/>
            <a:ext cx="2629004" cy="1661642"/>
          </a:xfrm>
          <a:prstGeom prst="rect">
            <a:avLst/>
          </a:prstGeom>
        </p:spPr>
      </p:pic>
      <p:pic>
        <p:nvPicPr>
          <p:cNvPr id="12" name="Resim 11"/>
          <p:cNvPicPr/>
          <p:nvPr/>
        </p:nvPicPr>
        <p:blipFill>
          <a:blip r:embed="rId5"/>
          <a:stretch>
            <a:fillRect/>
          </a:stretch>
        </p:blipFill>
        <p:spPr>
          <a:xfrm>
            <a:off x="8832304" y="4890659"/>
            <a:ext cx="1289050" cy="123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5149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8" y="1621109"/>
            <a:ext cx="8568952" cy="1951907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550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pPr lvl="0"/>
            <a:r>
              <a:rPr lang="tr-TR" altLang="en-US" dirty="0"/>
              <a:t>Web ara yüzü olarak </a:t>
            </a:r>
            <a:r>
              <a:rPr lang="tr-TR" altLang="en-US" dirty="0" smtClean="0"/>
              <a:t>tasarlanan bu sisteme sadece yönetici yetkisindeki çalışanlar </a:t>
            </a:r>
            <a:r>
              <a:rPr lang="tr-TR" altLang="en-US" dirty="0"/>
              <a:t>erişebilecektir</a:t>
            </a:r>
            <a:r>
              <a:rPr lang="tr-TR" altLang="en-US" dirty="0" smtClean="0"/>
              <a:t>.</a:t>
            </a:r>
          </a:p>
          <a:p>
            <a:pPr lvl="0"/>
            <a:r>
              <a:rPr lang="tr-TR" altLang="en-US" dirty="0" smtClean="0"/>
              <a:t>Kullanıcı mail adresi ve şifre girerek sisteme giriş yapılmaktadır.</a:t>
            </a:r>
          </a:p>
          <a:p>
            <a:pPr lvl="0"/>
            <a:r>
              <a:rPr lang="tr-TR" altLang="en-US" dirty="0" err="1" smtClean="0">
                <a:solidFill>
                  <a:srgbClr val="FF0000"/>
                </a:solidFill>
              </a:rPr>
              <a:t>SAdmin</a:t>
            </a:r>
            <a:r>
              <a:rPr lang="tr-TR" altLang="en-US" dirty="0" smtClean="0"/>
              <a:t> tüm sayfalarda yetkili iken </a:t>
            </a:r>
            <a:r>
              <a:rPr lang="tr-TR" altLang="en-US" dirty="0" err="1" smtClean="0">
                <a:solidFill>
                  <a:srgbClr val="FF0000"/>
                </a:solidFill>
              </a:rPr>
              <a:t>PWAdmin</a:t>
            </a:r>
            <a:r>
              <a:rPr lang="tr-TR" altLang="en-US" dirty="0" smtClean="0"/>
              <a:t> sınırlı yetkilerde olacaktır.</a:t>
            </a:r>
          </a:p>
          <a:p>
            <a:pPr lvl="0"/>
            <a:r>
              <a:rPr lang="tr-TR" altLang="en-US" dirty="0" smtClean="0"/>
              <a:t>Müşteri sayısı haricinde çalışan personel ve şubeye ait bilgilerinde girilip düzenlendiği kısımdır.</a:t>
            </a:r>
          </a:p>
          <a:p>
            <a:pPr lvl="0"/>
            <a:endParaRPr lang="tr-TR" altLang="en-US" dirty="0"/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3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ANALİZ VE İZLEME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9" name="Resim 8"/>
          <p:cNvPicPr/>
          <p:nvPr/>
        </p:nvPicPr>
        <p:blipFill>
          <a:blip r:embed="rId3"/>
          <a:stretch>
            <a:fillRect/>
          </a:stretch>
        </p:blipFill>
        <p:spPr>
          <a:xfrm>
            <a:off x="4463042" y="3589761"/>
            <a:ext cx="2929102" cy="2323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8051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4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ANALİZ VE İZLEME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9" name="Resim 8"/>
          <p:cNvPicPr/>
          <p:nvPr/>
        </p:nvPicPr>
        <p:blipFill>
          <a:blip r:embed="rId3"/>
          <a:stretch>
            <a:fillRect/>
          </a:stretch>
        </p:blipFill>
        <p:spPr>
          <a:xfrm>
            <a:off x="1757398" y="2235705"/>
            <a:ext cx="5760640" cy="3445434"/>
          </a:xfrm>
          <a:prstGeom prst="rect">
            <a:avLst/>
          </a:prstGeom>
        </p:spPr>
      </p:pic>
      <p:pic>
        <p:nvPicPr>
          <p:cNvPr id="12" name="Resim 11"/>
          <p:cNvPicPr/>
          <p:nvPr/>
        </p:nvPicPr>
        <p:blipFill>
          <a:blip r:embed="rId4"/>
          <a:stretch>
            <a:fillRect/>
          </a:stretch>
        </p:blipFill>
        <p:spPr>
          <a:xfrm>
            <a:off x="8898582" y="3305155"/>
            <a:ext cx="1589906" cy="2426256"/>
          </a:xfrm>
          <a:prstGeom prst="rect">
            <a:avLst/>
          </a:prstGeom>
        </p:spPr>
      </p:pic>
      <p:pic>
        <p:nvPicPr>
          <p:cNvPr id="11" name="Resim 10"/>
          <p:cNvPicPr/>
          <p:nvPr/>
        </p:nvPicPr>
        <p:blipFill>
          <a:blip r:embed="rId5"/>
          <a:stretch>
            <a:fillRect/>
          </a:stretch>
        </p:blipFill>
        <p:spPr>
          <a:xfrm>
            <a:off x="7608169" y="2252155"/>
            <a:ext cx="1524635" cy="2590800"/>
          </a:xfrm>
          <a:prstGeom prst="rect">
            <a:avLst/>
          </a:prstGeom>
        </p:spPr>
      </p:pic>
      <p:sp>
        <p:nvSpPr>
          <p:cNvPr id="7" name="Dikdörtgen 6"/>
          <p:cNvSpPr/>
          <p:nvPr/>
        </p:nvSpPr>
        <p:spPr>
          <a:xfrm>
            <a:off x="3420077" y="5885104"/>
            <a:ext cx="2435282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 Menu-Bilgi Ekranı</a:t>
            </a:r>
            <a:endParaRPr lang="tr-TR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Dikdörtgen 13"/>
          <p:cNvSpPr/>
          <p:nvPr/>
        </p:nvSpPr>
        <p:spPr>
          <a:xfrm>
            <a:off x="8280732" y="5895074"/>
            <a:ext cx="1370888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Ara Menüler</a:t>
            </a:r>
          </a:p>
        </p:txBody>
      </p:sp>
    </p:spTree>
    <p:extLst>
      <p:ext uri="{BB962C8B-B14F-4D97-AF65-F5344CB8AC3E}">
        <p14:creationId xmlns:p14="http://schemas.microsoft.com/office/powerpoint/2010/main" val="8323280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5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VARLIK İLİŞKİSİ – ER Diyagramı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1" name="Resim 10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601" y="1669730"/>
            <a:ext cx="7418277" cy="473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0752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6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VERİ TABANI DİYAGRAMI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9" name="Resim 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781" y="1709337"/>
            <a:ext cx="5022438" cy="47620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57999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8" y="1621108"/>
            <a:ext cx="6696744" cy="4872878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700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pPr lvl="0"/>
            <a:r>
              <a:rPr lang="tr-TR" altLang="en-US" dirty="0" smtClean="0"/>
              <a:t>Müşteri Sayaç Sisteminde ilk katman olan veri oluşturma katmanı </a:t>
            </a:r>
            <a:r>
              <a:rPr lang="tr-TR" altLang="en-US" dirty="0" err="1" smtClean="0">
                <a:solidFill>
                  <a:srgbClr val="FF0000"/>
                </a:solidFill>
              </a:rPr>
              <a:t>Arduino</a:t>
            </a:r>
            <a:r>
              <a:rPr lang="tr-TR" altLang="en-US" dirty="0" smtClean="0">
                <a:solidFill>
                  <a:srgbClr val="FF0000"/>
                </a:solidFill>
              </a:rPr>
              <a:t> 1.8.16 </a:t>
            </a:r>
            <a:r>
              <a:rPr lang="tr-TR" altLang="en-US" dirty="0" smtClean="0"/>
              <a:t>versiyonunda, </a:t>
            </a:r>
            <a:r>
              <a:rPr lang="tr-TR" altLang="en-US" dirty="0" smtClean="0">
                <a:solidFill>
                  <a:srgbClr val="FF0000"/>
                </a:solidFill>
              </a:rPr>
              <a:t>C++ </a:t>
            </a:r>
            <a:r>
              <a:rPr lang="tr-TR" altLang="en-US" dirty="0" smtClean="0"/>
              <a:t>programlama dili kullanılarak geliştirilmiştir.</a:t>
            </a:r>
          </a:p>
          <a:p>
            <a:pPr lvl="0"/>
            <a:r>
              <a:rPr lang="tr-TR" altLang="en-US" dirty="0" smtClean="0"/>
              <a:t>Aktarım, analiz ve izleme </a:t>
            </a:r>
            <a:r>
              <a:rPr lang="tr-TR" altLang="en-US" dirty="0" smtClean="0">
                <a:solidFill>
                  <a:srgbClr val="FF0000"/>
                </a:solidFill>
              </a:rPr>
              <a:t>Microsoft Visual </a:t>
            </a:r>
            <a:r>
              <a:rPr lang="tr-TR" altLang="en-US" dirty="0" err="1" smtClean="0">
                <a:solidFill>
                  <a:srgbClr val="FF0000"/>
                </a:solidFill>
              </a:rPr>
              <a:t>Studio</a:t>
            </a:r>
            <a:r>
              <a:rPr lang="tr-TR" altLang="en-US" dirty="0" smtClean="0">
                <a:solidFill>
                  <a:srgbClr val="FF0000"/>
                </a:solidFill>
              </a:rPr>
              <a:t> 2019 </a:t>
            </a:r>
            <a:r>
              <a:rPr lang="tr-TR" altLang="en-US" dirty="0" smtClean="0"/>
              <a:t>ortamında geliştirilmiştir.</a:t>
            </a:r>
          </a:p>
          <a:p>
            <a:pPr lvl="0"/>
            <a:r>
              <a:rPr lang="tr-TR" altLang="en-US" dirty="0" smtClean="0"/>
              <a:t>Veri tabanı olarak </a:t>
            </a:r>
            <a:r>
              <a:rPr lang="tr-TR" altLang="en-US" dirty="0" smtClean="0">
                <a:solidFill>
                  <a:srgbClr val="FF0000"/>
                </a:solidFill>
              </a:rPr>
              <a:t>MS.SQL Server Express </a:t>
            </a:r>
            <a:r>
              <a:rPr lang="tr-TR" altLang="en-US" dirty="0" smtClean="0"/>
              <a:t>kullanılmıştır.</a:t>
            </a:r>
          </a:p>
          <a:p>
            <a:pPr lvl="0"/>
            <a:r>
              <a:rPr lang="tr-TR" altLang="en-US" dirty="0" smtClean="0"/>
              <a:t>Proje geliştirmeye açık katmanlı mimari ile tasarlanmıştır. </a:t>
            </a:r>
          </a:p>
          <a:p>
            <a:pPr lvl="0"/>
            <a:r>
              <a:rPr lang="tr-TR" altLang="en-US" dirty="0" smtClean="0"/>
              <a:t>Katmanlar arası bağımlılıklar en alt seviyede tutulması için soyut sınıflar üzerinden işlemler gerçekleştirilmiştir.</a:t>
            </a:r>
          </a:p>
          <a:p>
            <a:pPr lvl="0"/>
            <a:r>
              <a:rPr lang="tr-TR" altLang="en-US" dirty="0" smtClean="0"/>
              <a:t>Web </a:t>
            </a:r>
            <a:r>
              <a:rPr lang="tr-TR" altLang="en-US" dirty="0" err="1" smtClean="0"/>
              <a:t>arayüzü</a:t>
            </a:r>
            <a:r>
              <a:rPr lang="tr-TR" altLang="en-US" dirty="0" smtClean="0"/>
              <a:t> </a:t>
            </a:r>
            <a:r>
              <a:rPr lang="tr-TR" altLang="en-US" dirty="0" smtClean="0">
                <a:solidFill>
                  <a:srgbClr val="FF0000"/>
                </a:solidFill>
              </a:rPr>
              <a:t>.net </a:t>
            </a:r>
            <a:r>
              <a:rPr lang="tr-TR" altLang="en-US" dirty="0" err="1" smtClean="0">
                <a:solidFill>
                  <a:srgbClr val="FF0000"/>
                </a:solidFill>
              </a:rPr>
              <a:t>core</a:t>
            </a:r>
            <a:r>
              <a:rPr lang="tr-TR" altLang="en-US" dirty="0" smtClean="0">
                <a:solidFill>
                  <a:srgbClr val="FF0000"/>
                </a:solidFill>
              </a:rPr>
              <a:t> MVC </a:t>
            </a:r>
            <a:r>
              <a:rPr lang="tr-TR" altLang="en-US" dirty="0" smtClean="0"/>
              <a:t>platformunda </a:t>
            </a:r>
            <a:r>
              <a:rPr lang="tr-TR" altLang="en-US" dirty="0" smtClean="0">
                <a:solidFill>
                  <a:srgbClr val="FF0000"/>
                </a:solidFill>
              </a:rPr>
              <a:t>C# </a:t>
            </a:r>
            <a:r>
              <a:rPr lang="tr-TR" altLang="en-US" dirty="0" smtClean="0"/>
              <a:t>programlama dili ile geliştirilmiştir.</a:t>
            </a:r>
          </a:p>
          <a:p>
            <a:pPr lvl="0"/>
            <a:endParaRPr lang="tr-TR" altLang="en-US" dirty="0"/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7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GELİŞTİRME ORTAMI VE MİMARİ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9" name="Resim 8"/>
          <p:cNvPicPr/>
          <p:nvPr/>
        </p:nvPicPr>
        <p:blipFill>
          <a:blip r:embed="rId3"/>
          <a:stretch>
            <a:fillRect/>
          </a:stretch>
        </p:blipFill>
        <p:spPr>
          <a:xfrm>
            <a:off x="8740215" y="1102669"/>
            <a:ext cx="1821180" cy="539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8701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8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KATMANLAR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1" name="Resim 10"/>
          <p:cNvPicPr/>
          <p:nvPr/>
        </p:nvPicPr>
        <p:blipFill>
          <a:blip r:embed="rId3"/>
          <a:stretch>
            <a:fillRect/>
          </a:stretch>
        </p:blipFill>
        <p:spPr>
          <a:xfrm>
            <a:off x="1769554" y="1737376"/>
            <a:ext cx="1901941" cy="3596247"/>
          </a:xfrm>
          <a:prstGeom prst="rect">
            <a:avLst/>
          </a:prstGeom>
        </p:spPr>
      </p:pic>
      <p:pic>
        <p:nvPicPr>
          <p:cNvPr id="12" name="Resim 11"/>
          <p:cNvPicPr/>
          <p:nvPr/>
        </p:nvPicPr>
        <p:blipFill>
          <a:blip r:embed="rId4"/>
          <a:stretch>
            <a:fillRect/>
          </a:stretch>
        </p:blipFill>
        <p:spPr>
          <a:xfrm>
            <a:off x="4012213" y="1737376"/>
            <a:ext cx="1872208" cy="4314948"/>
          </a:xfrm>
          <a:prstGeom prst="rect">
            <a:avLst/>
          </a:prstGeom>
        </p:spPr>
      </p:pic>
      <p:pic>
        <p:nvPicPr>
          <p:cNvPr id="13" name="Resim 12"/>
          <p:cNvPicPr/>
          <p:nvPr/>
        </p:nvPicPr>
        <p:blipFill>
          <a:blip r:embed="rId5"/>
          <a:stretch>
            <a:fillRect/>
          </a:stretch>
        </p:blipFill>
        <p:spPr>
          <a:xfrm>
            <a:off x="6145827" y="1733683"/>
            <a:ext cx="2099945" cy="4330700"/>
          </a:xfrm>
          <a:prstGeom prst="rect">
            <a:avLst/>
          </a:prstGeom>
        </p:spPr>
      </p:pic>
      <p:pic>
        <p:nvPicPr>
          <p:cNvPr id="15" name="Resim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9387" y="1741280"/>
            <a:ext cx="1877748" cy="471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3728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2 İçerik Yer Tutucusu"/>
          <p:cNvSpPr>
            <a:spLocks noGrp="1"/>
          </p:cNvSpPr>
          <p:nvPr>
            <p:ph idx="1"/>
          </p:nvPr>
        </p:nvSpPr>
        <p:spPr>
          <a:xfrm>
            <a:off x="1847528" y="1621108"/>
            <a:ext cx="6696744" cy="4872878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70000" lnSpcReduction="20000"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3200" b="0" i="0" u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800" b="0" i="0" u="none" baseline="0">
                <a:solidFill>
                  <a:schemeClr val="tx1"/>
                </a:solidFill>
                <a:latin typeface="+mn-lt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n"/>
              <a:defRPr kumimoji="0" lang="tr-TR" altLang="en-US" sz="2400" b="0" i="0" u="none" baseline="0">
                <a:solidFill>
                  <a:schemeClr val="tx1"/>
                </a:solidFill>
                <a:latin typeface="+mn-lt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kumimoji="0" lang="tr-TR" altLang="en-US" sz="2000" b="0" i="0" u="none" baseline="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lang="tr-TR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lvl="0"/>
            <a:endParaRPr lang="tr-TR" altLang="en-US" dirty="0" smtClean="0"/>
          </a:p>
          <a:p>
            <a:pPr lvl="0"/>
            <a:r>
              <a:rPr lang="tr-TR" altLang="en-US" dirty="0" smtClean="0"/>
              <a:t>Giriş ekranı</a:t>
            </a:r>
          </a:p>
          <a:p>
            <a:pPr lvl="0"/>
            <a:r>
              <a:rPr lang="tr-TR" altLang="en-US" dirty="0" smtClean="0"/>
              <a:t>Bilgi Ekranı (Dashboard)</a:t>
            </a:r>
          </a:p>
          <a:p>
            <a:pPr lvl="0"/>
            <a:r>
              <a:rPr lang="tr-TR" altLang="en-US" dirty="0" smtClean="0"/>
              <a:t>Yönetim</a:t>
            </a:r>
          </a:p>
          <a:p>
            <a:pPr lvl="1"/>
            <a:r>
              <a:rPr lang="tr-TR" altLang="en-US" dirty="0" smtClean="0"/>
              <a:t>Şube İşlemleri</a:t>
            </a:r>
          </a:p>
          <a:p>
            <a:pPr lvl="1"/>
            <a:r>
              <a:rPr lang="tr-TR" altLang="en-US" dirty="0" smtClean="0"/>
              <a:t>Personel işlemleri</a:t>
            </a:r>
          </a:p>
          <a:p>
            <a:pPr lvl="1"/>
            <a:r>
              <a:rPr lang="tr-TR" altLang="en-US" dirty="0" smtClean="0"/>
              <a:t>Vardiya İşlemleri</a:t>
            </a:r>
          </a:p>
          <a:p>
            <a:pPr lvl="1"/>
            <a:r>
              <a:rPr lang="tr-TR" altLang="en-US" dirty="0" smtClean="0"/>
              <a:t>Finans İşlemleri</a:t>
            </a:r>
          </a:p>
          <a:p>
            <a:pPr lvl="1"/>
            <a:r>
              <a:rPr lang="tr-TR" altLang="en-US" dirty="0" smtClean="0"/>
              <a:t>Vitrin İşlemleri</a:t>
            </a:r>
          </a:p>
          <a:p>
            <a:pPr lvl="1"/>
            <a:r>
              <a:rPr lang="tr-TR" altLang="en-US" dirty="0" smtClean="0"/>
              <a:t>Kampanya İşlemleri</a:t>
            </a:r>
          </a:p>
          <a:p>
            <a:r>
              <a:rPr lang="tr-TR" altLang="en-US" dirty="0" smtClean="0"/>
              <a:t>Atama</a:t>
            </a:r>
          </a:p>
          <a:p>
            <a:pPr lvl="1"/>
            <a:r>
              <a:rPr lang="tr-TR" altLang="en-US" dirty="0" smtClean="0"/>
              <a:t>Personel Vardiya Atama</a:t>
            </a:r>
          </a:p>
          <a:p>
            <a:pPr lvl="1"/>
            <a:r>
              <a:rPr lang="tr-TR" altLang="en-US" dirty="0" smtClean="0"/>
              <a:t>Şube Kampanya Atama</a:t>
            </a:r>
          </a:p>
          <a:p>
            <a:r>
              <a:rPr lang="tr-TR" altLang="en-US" dirty="0" smtClean="0"/>
              <a:t>Ziyaretçi Akışı</a:t>
            </a:r>
          </a:p>
          <a:p>
            <a:pPr lvl="0"/>
            <a:endParaRPr lang="tr-TR" altLang="en-US" dirty="0"/>
          </a:p>
        </p:txBody>
      </p:sp>
      <p:sp>
        <p:nvSpPr>
          <p:cNvPr id="2" name="Metin kutusu 1"/>
          <p:cNvSpPr txBox="1"/>
          <p:nvPr/>
        </p:nvSpPr>
        <p:spPr>
          <a:xfrm>
            <a:off x="3071665" y="630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5" name="Veri Yer Tutucusu 1">
            <a:extLst>
              <a:ext uri="{FF2B5EF4-FFF2-40B4-BE49-F238E27FC236}">
                <a16:creationId xmlns:a16="http://schemas.microsoft.com/office/drawing/2014/main" id="{BE612C93-730B-43A2-B321-3C2619DE87F6}"/>
              </a:ext>
            </a:extLst>
          </p:cNvPr>
          <p:cNvSpPr>
            <a:spLocks noGrp="1"/>
          </p:cNvSpPr>
          <p:nvPr/>
        </p:nvSpPr>
        <p:spPr>
          <a:xfrm>
            <a:off x="1559497" y="6494606"/>
            <a:ext cx="1086835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400" dirty="0"/>
              <a:t>31.05.2022</a:t>
            </a:r>
            <a:endParaRPr lang="tr-TR" sz="1400" dirty="0"/>
          </a:p>
        </p:txBody>
      </p:sp>
      <p:sp>
        <p:nvSpPr>
          <p:cNvPr id="6" name="Altbilgi Yer Tutucusu 2">
            <a:extLst>
              <a:ext uri="{FF2B5EF4-FFF2-40B4-BE49-F238E27FC236}">
                <a16:creationId xmlns:a16="http://schemas.microsoft.com/office/drawing/2014/main" id="{DB6CE27B-7403-41B0-A762-FC632184FBAD}"/>
              </a:ext>
            </a:extLst>
          </p:cNvPr>
          <p:cNvSpPr>
            <a:spLocks noGrp="1"/>
          </p:cNvSpPr>
          <p:nvPr/>
        </p:nvSpPr>
        <p:spPr>
          <a:xfrm>
            <a:off x="2495600" y="6494606"/>
            <a:ext cx="7488832" cy="318771"/>
          </a:xfrm>
          <a:prstGeom prst="rect">
            <a:avLst/>
          </a:prstGeom>
        </p:spPr>
        <p:txBody>
          <a:bodyPr/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sz="1200" dirty="0">
                <a:solidFill>
                  <a:srgbClr val="C00000"/>
                </a:solidFill>
              </a:rPr>
              <a:t>Bu sunu Proje II Dersi için Fatih ÇİL tarafından </a:t>
            </a:r>
            <a:r>
              <a:rPr lang="tr-TR" sz="1200" dirty="0">
                <a:solidFill>
                  <a:srgbClr val="C00000"/>
                </a:solidFill>
              </a:rPr>
              <a:t>hazırlanmıştır</a:t>
            </a:r>
            <a:r>
              <a:rPr lang="tr-TR" sz="1200" dirty="0">
                <a:solidFill>
                  <a:srgbClr val="C00000"/>
                </a:solidFill>
              </a:rPr>
              <a:t>. Danışman Öğretim Üyesi : Prof. Dr. Şeref SAĞIROĞLU</a:t>
            </a:r>
            <a:endParaRPr lang="tr-TR" sz="1200" dirty="0">
              <a:solidFill>
                <a:srgbClr val="C00000"/>
              </a:solidFill>
            </a:endParaRPr>
          </a:p>
        </p:txBody>
      </p:sp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>
          <a:xfrm>
            <a:off x="10056440" y="6471430"/>
            <a:ext cx="539552" cy="341947"/>
          </a:xfrm>
        </p:spPr>
        <p:txBody>
          <a:bodyPr/>
          <a:lstStyle/>
          <a:p>
            <a:fld id="{EE3BF363-25D4-48FC-86FE-DAE7C304FBC8}" type="slidenum">
              <a:rPr lang="tr-TR" smtClean="0"/>
              <a:pPr/>
              <a:t>9</a:t>
            </a:fld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03512" y="1187460"/>
            <a:ext cx="878497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b="1" dirty="0"/>
              <a:t>ARA YÜZ BİLEŞENLERİ</a:t>
            </a:r>
            <a:endParaRPr lang="tr-TR" b="1" dirty="0"/>
          </a:p>
        </p:txBody>
      </p:sp>
      <p:sp>
        <p:nvSpPr>
          <p:cNvPr id="10" name="1 Başlık"/>
          <p:cNvSpPr>
            <a:spLocks noGrp="1"/>
          </p:cNvSpPr>
          <p:nvPr>
            <p:ph type="title"/>
          </p:nvPr>
        </p:nvSpPr>
        <p:spPr>
          <a:xfrm>
            <a:off x="1847529" y="182879"/>
            <a:ext cx="7560281" cy="770022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  <a:defRPr/>
            </a:pPr>
            <a:r>
              <a:rPr lang="tr-TR" sz="2000" b="1" kern="0" dirty="0">
                <a:solidFill>
                  <a:srgbClr val="FFC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MÜŞTERİ SAYAÇ SİSTEMİ</a:t>
            </a:r>
            <a:endParaRPr lang="tr-TR" sz="2000" b="1" kern="0" dirty="0">
              <a:solidFill>
                <a:srgbClr val="FFC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pic>
        <p:nvPicPr>
          <p:cNvPr id="12" name="Resim 11"/>
          <p:cNvPicPr/>
          <p:nvPr/>
        </p:nvPicPr>
        <p:blipFill>
          <a:blip r:embed="rId3"/>
          <a:stretch>
            <a:fillRect/>
          </a:stretch>
        </p:blipFill>
        <p:spPr>
          <a:xfrm>
            <a:off x="6204012" y="2132856"/>
            <a:ext cx="2171892" cy="1722928"/>
          </a:xfrm>
          <a:prstGeom prst="rect">
            <a:avLst/>
          </a:prstGeom>
        </p:spPr>
      </p:pic>
      <p:pic>
        <p:nvPicPr>
          <p:cNvPr id="11" name="Resim 10"/>
          <p:cNvPicPr/>
          <p:nvPr/>
        </p:nvPicPr>
        <p:blipFill>
          <a:blip r:embed="rId4"/>
          <a:stretch>
            <a:fillRect/>
          </a:stretch>
        </p:blipFill>
        <p:spPr>
          <a:xfrm>
            <a:off x="7104112" y="3988759"/>
            <a:ext cx="1271792" cy="1888514"/>
          </a:xfrm>
          <a:prstGeom prst="rect">
            <a:avLst/>
          </a:prstGeom>
        </p:spPr>
      </p:pic>
      <p:pic>
        <p:nvPicPr>
          <p:cNvPr id="9" name="Resim 8"/>
          <p:cNvPicPr/>
          <p:nvPr/>
        </p:nvPicPr>
        <p:blipFill>
          <a:blip r:embed="rId5"/>
          <a:stretch>
            <a:fillRect/>
          </a:stretch>
        </p:blipFill>
        <p:spPr>
          <a:xfrm>
            <a:off x="8459798" y="2132856"/>
            <a:ext cx="152463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861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1146</Words>
  <Application>Microsoft Office PowerPoint</Application>
  <PresentationFormat>Widescreen</PresentationFormat>
  <Paragraphs>189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Garamond</vt:lpstr>
      <vt:lpstr>Times New Roman</vt:lpstr>
      <vt:lpstr>Wingdings</vt:lpstr>
      <vt:lpstr>Office Theme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  <vt:lpstr>MÜŞTERİ SAYAÇ SİSTEMİ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MÜŞTERİ SAYAÇ SİSTEMİ</dc:title>
  <dc:creator>Fatih</dc:creator>
  <cp:lastModifiedBy>Fatih</cp:lastModifiedBy>
  <cp:revision>1</cp:revision>
  <dcterms:created xsi:type="dcterms:W3CDTF">2023-11-18T13:08:14Z</dcterms:created>
  <dcterms:modified xsi:type="dcterms:W3CDTF">2023-11-18T13:08:34Z</dcterms:modified>
</cp:coreProperties>
</file>

<file path=docProps/thumbnail.jpeg>
</file>